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4"/>
  </p:notesMasterIdLst>
  <p:sldIdLst>
    <p:sldId id="256" r:id="rId2"/>
    <p:sldId id="257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B2EF8C-A465-4948-AB0A-4979BE1FE714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03377-2D93-4703-873E-0DD4C20807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5541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03377-2D93-4703-873E-0DD4C208074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0254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72A8-06B0-45EA-90F1-0108EDD7B60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49C4-2EAC-4E74-8F43-D6446E1CB7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2313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72A8-06B0-45EA-90F1-0108EDD7B60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49C4-2EAC-4E74-8F43-D6446E1CB7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6029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72A8-06B0-45EA-90F1-0108EDD7B60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49C4-2EAC-4E74-8F43-D6446E1CB7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1288275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72A8-06B0-45EA-90F1-0108EDD7B60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49C4-2EAC-4E74-8F43-D6446E1CB7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62699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72A8-06B0-45EA-90F1-0108EDD7B60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49C4-2EAC-4E74-8F43-D6446E1CB7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1052958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72A8-06B0-45EA-90F1-0108EDD7B60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49C4-2EAC-4E74-8F43-D6446E1CB7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94196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72A8-06B0-45EA-90F1-0108EDD7B60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49C4-2EAC-4E74-8F43-D6446E1CB7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78454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72A8-06B0-45EA-90F1-0108EDD7B60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49C4-2EAC-4E74-8F43-D6446E1CB7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3669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72A8-06B0-45EA-90F1-0108EDD7B60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49C4-2EAC-4E74-8F43-D6446E1CB7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6167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72A8-06B0-45EA-90F1-0108EDD7B60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49C4-2EAC-4E74-8F43-D6446E1CB7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1453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72A8-06B0-45EA-90F1-0108EDD7B60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49C4-2EAC-4E74-8F43-D6446E1CB7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8839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72A8-06B0-45EA-90F1-0108EDD7B60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49C4-2EAC-4E74-8F43-D6446E1CB7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7345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72A8-06B0-45EA-90F1-0108EDD7B60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49C4-2EAC-4E74-8F43-D6446E1CB7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514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72A8-06B0-45EA-90F1-0108EDD7B60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49C4-2EAC-4E74-8F43-D6446E1CB7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4492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72A8-06B0-45EA-90F1-0108EDD7B60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49C4-2EAC-4E74-8F43-D6446E1CB7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45049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49C4-2EAC-4E74-8F43-D6446E1CB7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F72A8-06B0-45EA-90F1-0108EDD7B608}" type="datetimeFigureOut">
              <a:rPr lang="ru-RU" smtClean="0"/>
              <a:pPr/>
              <a:t>05.12.2025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2827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F72A8-06B0-45EA-90F1-0108EDD7B608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AB949C4-2EAC-4E74-8F43-D6446E1CB7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54955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7375" y="6026045"/>
            <a:ext cx="7766936" cy="603867"/>
          </a:xfrm>
        </p:spPr>
        <p:txBody>
          <a:bodyPr/>
          <a:lstStyle/>
          <a:p>
            <a:pPr algn="ctr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800" dirty="0" smtClean="0">
                <a:solidFill>
                  <a:schemeClr val="tx1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tx1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solidFill>
                  <a:schemeClr val="tx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tx1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1800" dirty="0">
                <a:solidFill>
                  <a:schemeClr val="tx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tx1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tx1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chemeClr val="tx1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tx1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chemeClr val="tx1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tx1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chemeClr val="tx1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с. Алексеевка, 2025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30386" y="4516299"/>
            <a:ext cx="4842399" cy="153972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Подготовила: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Герман Галина Петровна,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воспитатель, учитель-дефектолог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Детского сада «Солнышко»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с. Алексеевка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4656" y="209862"/>
            <a:ext cx="11152682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структурное подразделение государственного бюджетного общеобразовательного  учреждения  Самарской  области  средней  общеобразовательной  школы  «Образовательный  центр»  имени  Героя Советского  Союза  Ваничкина  Ивана  Дмитриевича с.  Алексеевка  муниципального  района  Алексеевский  Самарской  области  -   детский сад «Солнышко»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33731" y="2046159"/>
            <a:ext cx="8169640" cy="21544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Тема: «Поддержка детской инициативы и самостоятельности в речевом развитии дошкольников» </a:t>
            </a:r>
            <a:r>
              <a:rPr lang="ru-RU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5731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9542" y="1199405"/>
            <a:ext cx="8334500" cy="5017477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869" y="3319854"/>
            <a:ext cx="4709131" cy="3290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043" y="0"/>
            <a:ext cx="4636957" cy="3163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19725" y="1001312"/>
            <a:ext cx="694044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Детям с ограниченными возможностями здоровья особенно важна поддерживающая, безопасная атмосфера. Каждый маленький шаг — это большая победа, которую нужно замечать и отмечать.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Создавайте безопасную среду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Где нет осуждения и насмешек, только принятие.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Хвалите за каждый шаг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Любая попытка говорить заслуживает поощрения.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Используйте игру и театр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Они помогают снизить речевой барьер естественным образом.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7210" y="246301"/>
            <a:ext cx="586596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Особая поддержка для детей с ОВЗ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3447737" y="3627619"/>
            <a:ext cx="719528" cy="4497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3492708" y="4676931"/>
            <a:ext cx="719528" cy="4497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552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6488" y="234846"/>
            <a:ext cx="7372384" cy="52753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речевой среды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264" y="229400"/>
            <a:ext cx="2387025" cy="3179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962" y="1782609"/>
            <a:ext cx="2653850" cy="3418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669" y="3487429"/>
            <a:ext cx="2530561" cy="3370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824459" y="2151088"/>
            <a:ext cx="6160957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Уголок театра</a:t>
            </a:r>
          </a:p>
          <a:p>
            <a:pPr>
              <a:lnSpc>
                <a:spcPct val="150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Куклы, маски, костюмы для инсценировок.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Книжный уголок</a:t>
            </a:r>
          </a:p>
          <a:p>
            <a:pPr>
              <a:lnSpc>
                <a:spcPct val="150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Яркие книги, которые можно брать и рассматривать.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Настольный театр</a:t>
            </a:r>
          </a:p>
          <a:p>
            <a:pPr>
              <a:lnSpc>
                <a:spcPct val="150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Фигурки для создания собственных историй.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4702" y="1074987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Пространство группы должно приглашать к общению и творчеству. Когда материалы доступны, а атмосфера дружелюбна — дети сами тянутся к речевой активности.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584616" y="1064302"/>
            <a:ext cx="14991" cy="14090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92991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5027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Спасибо за внимание!</a:t>
            </a: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44615" y="1447402"/>
            <a:ext cx="6182698" cy="50237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9682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0175" y="269823"/>
            <a:ext cx="5387116" cy="523220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такое речевая инициатива?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254833" y="1018613"/>
            <a:ext cx="5261547" cy="1446550"/>
          </a:xfrm>
          <a:prstGeom prst="homePlate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Задаёт вопросы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Интересуется окружающим миром и не боится спрашивать «Почему?» и «Как?»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25652" y="179882"/>
            <a:ext cx="5321508" cy="954107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Роль педагога: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создавать, а не заставлять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Дуга 11"/>
          <p:cNvSpPr/>
          <p:nvPr/>
        </p:nvSpPr>
        <p:spPr>
          <a:xfrm flipH="1">
            <a:off x="6115987" y="0"/>
            <a:ext cx="1079291" cy="6858000"/>
          </a:xfrm>
          <a:prstGeom prst="arc">
            <a:avLst>
              <a:gd name="adj1" fmla="val 16030398"/>
              <a:gd name="adj2" fmla="val 5705792"/>
            </a:avLst>
          </a:prstGeom>
          <a:ln w="57150">
            <a:solidFill>
              <a:srgbClr val="00B0F0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605665" y="1329820"/>
            <a:ext cx="5371475" cy="163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Создавайте ситуации для речи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навязывайте готовые фразы, а придумывайте моменты, где ребёнок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сам захочет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что-то сказать, спросить или объяснить.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05600" y="3158620"/>
            <a:ext cx="5151619" cy="163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Задавайте открытые вопросы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«Как ты думаешь?», «Что бы ты сделал?», «Почему так произошло?» — такие вопросы развивают самостоятельность мышления и речи.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10532" y="4912469"/>
            <a:ext cx="5091659" cy="163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Будьте доброжелательны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Внимательно слушайте, улыбайтесь, поощряйте любую попытку высказаться. Отсутствие страха ошибки — основа уверенной речи.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8949128" y="2908092"/>
            <a:ext cx="659567" cy="2848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8951626" y="4724400"/>
            <a:ext cx="659567" cy="2848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иугольник 9"/>
          <p:cNvSpPr/>
          <p:nvPr/>
        </p:nvSpPr>
        <p:spPr>
          <a:xfrm>
            <a:off x="214859" y="5305801"/>
            <a:ext cx="6275881" cy="1107996"/>
          </a:xfrm>
          <a:prstGeom prst="homePlate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Высказывает мнение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Выражает своё отношение к событиям, людям, ситуациям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229849" y="4016647"/>
            <a:ext cx="5931108" cy="1107996"/>
          </a:xfrm>
          <a:prstGeom prst="homePlate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Предлагает идеи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Проявляет творческую активность, выдвигает свои варианты решений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224852" y="2727493"/>
            <a:ext cx="5711253" cy="1107996"/>
          </a:xfrm>
          <a:prstGeom prst="homePlate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Рассказывает истории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Делится своими впечатлениями, событиями из жизни, фантазиями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205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9156" y="269823"/>
            <a:ext cx="9728616" cy="71952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Игры — главный инструмент развития речи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Georgia" panose="02040502050405020303" pitchFamily="18" charset="0"/>
              </a:rPr>
            </a:br>
            <a:endParaRPr 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4793" y="1109271"/>
            <a:ext cx="11437495" cy="5748729"/>
          </a:xfrm>
        </p:spPr>
        <p:txBody>
          <a:bodyPr>
            <a:no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принцип — чтобы каждое занятие, каждая игра или встреча становились поводом для общения, а не просто формой обучения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13" y="2278506"/>
            <a:ext cx="5487404" cy="4119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071" y="2248525"/>
            <a:ext cx="5647132" cy="4239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7716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4311" y="179882"/>
            <a:ext cx="8596668" cy="46892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Дидактические </a:t>
            </a:r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lang="ru-RU" sz="2400" dirty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Georgia" panose="02040502050405020303" pitchFamily="18" charset="0"/>
              </a:rPr>
            </a:br>
            <a:endParaRPr 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846" y="809469"/>
            <a:ext cx="12016153" cy="5931299"/>
          </a:xfrm>
        </p:spPr>
        <p:txBody>
          <a:bodyPr>
            <a:normAutofit/>
          </a:bodyPr>
          <a:lstStyle/>
          <a:p>
            <a:pPr lvl="0" algn="ctr"/>
            <a:endParaRPr lang="ru-RU" sz="20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Font typeface="Wingdings" pitchFamily="2" charset="2"/>
              <a:buChar char="Ø"/>
            </a:pP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«Кто как говорит?»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— умение называть слова-действия (глаголы);</a:t>
            </a:r>
          </a:p>
          <a:p>
            <a:pPr lvl="0" algn="ctr">
              <a:buFont typeface="Wingdings" pitchFamily="2" charset="2"/>
              <a:buChar char="Ø"/>
            </a:pP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Назови ласково»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— обогащение словаря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algn="ctr">
              <a:buFont typeface="Wingdings" pitchFamily="2" charset="2"/>
              <a:buChar char="Ø"/>
            </a:pP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 по описанию»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— формирование описательной речи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algn="ctr">
              <a:buFont typeface="Wingdings" pitchFamily="2" charset="2"/>
              <a:buChar char="Ø"/>
            </a:pP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перепутал художник?»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— развитие логики и связного высказывания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9519"/>
            <a:ext cx="4025006" cy="3021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078" y="3342808"/>
            <a:ext cx="4445920" cy="3107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677" y="3057994"/>
            <a:ext cx="4179323" cy="3137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6782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3167" y="203136"/>
            <a:ext cx="8596668" cy="52753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Сюжетно-ролевые </a:t>
            </a:r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lang="ru-RU" sz="2400" dirty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Georgia" panose="02040502050405020303" pitchFamily="18" charset="0"/>
              </a:rPr>
            </a:br>
            <a:endParaRPr 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88" y="3561510"/>
            <a:ext cx="3862081" cy="2899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268" y="3434092"/>
            <a:ext cx="3758349" cy="2821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819" y="3578347"/>
            <a:ext cx="3758349" cy="2821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614597" y="887929"/>
            <a:ext cx="9488774" cy="20628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«Магазин»;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«Больница»;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«Семья»;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«Кафе».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606890" y="3049462"/>
            <a:ext cx="7062383" cy="4308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Учат вести диалог, договариваться, объяснять действия.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1783830" y="2983043"/>
            <a:ext cx="719527" cy="49467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170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7295" y="279816"/>
            <a:ext cx="8596668" cy="609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Театрализованная </a:t>
            </a:r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  <a:r>
              <a:rPr lang="ru-RU" sz="2400" dirty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Georgia" panose="02040502050405020303" pitchFamily="18" charset="0"/>
              </a:rPr>
            </a:br>
            <a:endParaRPr 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834" y="3401584"/>
            <a:ext cx="4603760" cy="3456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13" y="3406049"/>
            <a:ext cx="4422098" cy="3320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839450" y="1146349"/>
            <a:ext cx="662565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Инсценировки сказок;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Настольный театр;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Театр теней;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Пальчиковый театр.</a:t>
            </a:r>
          </a:p>
          <a:p>
            <a:endParaRPr lang="ru-RU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3023992" y="2794629"/>
            <a:ext cx="589847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Развивают выразительность и уверенность.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2068644" y="2773182"/>
            <a:ext cx="719527" cy="49467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799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1971" y="220817"/>
            <a:ext cx="8596668" cy="44547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Литературные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вечера как особая форма работы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9785" y="996077"/>
            <a:ext cx="7270230" cy="562957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Особое место в нашей работе занимают литературные вечера.</a:t>
            </a:r>
            <a:b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яркая, эмоциональная форма деятельности, которая объединяет детей, педагогов и родителей в мире художественного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слова.</a:t>
            </a:r>
          </a:p>
          <a:p>
            <a:pPr algn="just">
              <a:buNone/>
            </a:pPr>
            <a:r>
              <a:rPr lang="ru-RU" sz="22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 </a:t>
            </a:r>
            <a:r>
              <a:rPr lang="ru-RU" sz="22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форма позволяет:</a:t>
            </a:r>
          </a:p>
          <a:p>
            <a:pPr lvl="0" algn="just"/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создавать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атмосферу совместного творчества;</a:t>
            </a:r>
          </a:p>
          <a:p>
            <a:pPr lvl="0" algn="just"/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развивать эмоциональную отзывчивость и любовь </a:t>
            </a:r>
            <a:endParaRPr lang="ru-RU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родному слову;</a:t>
            </a:r>
          </a:p>
          <a:p>
            <a:pPr lvl="0" algn="just"/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укреплять связь семьи и детского сада;</a:t>
            </a:r>
          </a:p>
          <a:p>
            <a:pPr lvl="0" algn="just"/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повышать интерес детей к чтению и выразительной речи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39730" y="833736"/>
            <a:ext cx="4452270" cy="2804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9955" y="3678657"/>
            <a:ext cx="4502046" cy="3179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7671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601" y="268285"/>
            <a:ext cx="6323072" cy="596762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провели ряд литературных вечеров, каждый из которых стал для детей настоящим открытием:</a:t>
            </a:r>
          </a:p>
          <a:p>
            <a:pPr lvl="0"/>
            <a:r>
              <a:rPr lang="ru-RU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«Хлеб блокадного Ленинграда»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— по произведению С. Алексеева «Подвиг Ленинграда»;</a:t>
            </a:r>
          </a:p>
          <a:p>
            <a:pPr lvl="0"/>
            <a:r>
              <a:rPr lang="ru-RU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«Слава защитникам Отечества»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— по сказке А. Гайдара «О военной тайне»;</a:t>
            </a:r>
          </a:p>
          <a:p>
            <a:pPr lvl="0"/>
            <a:r>
              <a:rPr lang="ru-RU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«Мы помним! Мы гордимся!»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— по произведению Е. Благининой «Шинель»;</a:t>
            </a:r>
          </a:p>
          <a:p>
            <a:pPr lvl="0"/>
            <a:r>
              <a:rPr lang="ru-RU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«Скоро в школу»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— по рассказу В. Пантелеева «Буква Ты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713" y="0"/>
            <a:ext cx="3824287" cy="2756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059" y="2125077"/>
            <a:ext cx="3824287" cy="2871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3711" y="4096410"/>
            <a:ext cx="3678289" cy="2761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95488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658" y="234845"/>
            <a:ext cx="7387375" cy="51581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с родителями</a:t>
            </a:r>
            <a:r>
              <a:rPr lang="ru-RU" sz="2400" dirty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Georgia" panose="02040502050405020303" pitchFamily="18" charset="0"/>
              </a:rPr>
            </a:br>
            <a:endParaRPr 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9198"/>
          <a:stretch>
            <a:fillRect/>
          </a:stretch>
        </p:blipFill>
        <p:spPr>
          <a:xfrm>
            <a:off x="8053725" y="0"/>
            <a:ext cx="4138276" cy="3507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34728" y="3342807"/>
            <a:ext cx="4157272" cy="3515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773" y="4152275"/>
            <a:ext cx="4103896" cy="2705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04799" y="869988"/>
            <a:ext cx="7490086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родители могут помочь?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Читайте вместе каждый день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Даже 10-15 минут чтения перед сном творят чудеса.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Обсуждайте прочитанное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Спрашивайте мнение ребёнка, его чувства, мысли о героях.</a:t>
            </a:r>
          </a:p>
          <a:p>
            <a:pPr>
              <a:buClr>
                <a:schemeClr val="accent1"/>
              </a:buClr>
              <a:buFont typeface="Wingdings" pitchFamily="2" charset="2"/>
              <a:buChar char="Ø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Участвуйте в проектах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Помогайте готовить декорации, костюмы для утренников.</a:t>
            </a:r>
          </a:p>
          <a:p>
            <a:pPr marL="457200" indent="-457200">
              <a:buClr>
                <a:schemeClr val="accent1"/>
              </a:buClr>
              <a:buFont typeface="Wingdings" pitchFamily="2" charset="2"/>
              <a:buChar char="Ø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Будьте примером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Дети копируют манеру общения взрослых.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014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413</TotalTime>
  <Words>561</Words>
  <Application>Microsoft Office PowerPoint</Application>
  <PresentationFormat>Произвольный</PresentationFormat>
  <Paragraphs>87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Грань</vt:lpstr>
      <vt:lpstr>               с. Алексеевка, 2025</vt:lpstr>
      <vt:lpstr>Слайд 2</vt:lpstr>
      <vt:lpstr>Игры — главный инструмент развития речи  </vt:lpstr>
      <vt:lpstr>Дидактические игры </vt:lpstr>
      <vt:lpstr>Сюжетно-ролевые игры </vt:lpstr>
      <vt:lpstr>Театрализованная деятельность </vt:lpstr>
      <vt:lpstr>Литературные вечера как особая форма работы </vt:lpstr>
      <vt:lpstr>Слайд 8</vt:lpstr>
      <vt:lpstr> Работа с родителями </vt:lpstr>
      <vt:lpstr>Слайд 10</vt:lpstr>
      <vt:lpstr> Создание речевой среды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структурное подразделение государственного бюджетного общеобразовательного учреждения Самарской области средней общеобразовательной школы «Образовательный центр» имени Героя Советского Союза Ваничкина Ивана Дмитриевича с. Алексеевка муниципального района Алексеевский Самарской области-детский сад «Солнышко»     Выступление на окружном методическом объединении педагогов Тема: «Поддержка детской инициативы и самостоятельности в речевом развитии дошкольников»                   с. Алексеевка, 2025</dc:title>
  <dc:creator>Солнышко</dc:creator>
  <cp:lastModifiedBy>Frontime</cp:lastModifiedBy>
  <cp:revision>54</cp:revision>
  <dcterms:created xsi:type="dcterms:W3CDTF">2025-11-20T11:03:07Z</dcterms:created>
  <dcterms:modified xsi:type="dcterms:W3CDTF">2025-12-05T07:31:32Z</dcterms:modified>
</cp:coreProperties>
</file>